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22"/>
  </p:notesMasterIdLst>
  <p:sldIdLst>
    <p:sldId id="287" r:id="rId2"/>
    <p:sldId id="317" r:id="rId3"/>
    <p:sldId id="318" r:id="rId4"/>
    <p:sldId id="274" r:id="rId5"/>
    <p:sldId id="279" r:id="rId6"/>
    <p:sldId id="288" r:id="rId7"/>
    <p:sldId id="298" r:id="rId8"/>
    <p:sldId id="289" r:id="rId9"/>
    <p:sldId id="290" r:id="rId10"/>
    <p:sldId id="291" r:id="rId11"/>
    <p:sldId id="312" r:id="rId12"/>
    <p:sldId id="313" r:id="rId13"/>
    <p:sldId id="314" r:id="rId14"/>
    <p:sldId id="315" r:id="rId15"/>
    <p:sldId id="316" r:id="rId16"/>
    <p:sldId id="307" r:id="rId17"/>
    <p:sldId id="308" r:id="rId18"/>
    <p:sldId id="309" r:id="rId19"/>
    <p:sldId id="310" r:id="rId20"/>
    <p:sldId id="311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Console" pitchFamily="49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Console" pitchFamily="49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Console" pitchFamily="49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Console" pitchFamily="49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Console" pitchFamily="49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Lucida Console" pitchFamily="49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Lucida Console" pitchFamily="49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Lucida Console" pitchFamily="49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Lucida Console" pitchFamily="49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6699FF"/>
    <a:srgbClr val="FFCC00"/>
    <a:srgbClr val="FFFF00"/>
    <a:srgbClr val="FF00FF"/>
    <a:srgbClr val="00FFFF"/>
    <a:srgbClr val="00FF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62" autoAdjust="0"/>
    <p:restoredTop sz="96482" autoAdjust="0"/>
  </p:normalViewPr>
  <p:slideViewPr>
    <p:cSldViewPr>
      <p:cViewPr varScale="1">
        <p:scale>
          <a:sx n="147" d="100"/>
          <a:sy n="147" d="100"/>
        </p:scale>
        <p:origin x="-97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Klepnutím lze upravit styly předlohy textu.</a:t>
            </a:r>
          </a:p>
          <a:p>
            <a:pPr lvl="1"/>
            <a:r>
              <a:rPr lang="en-US" noProof="0"/>
              <a:t>Druhá úroveň</a:t>
            </a:r>
          </a:p>
          <a:p>
            <a:pPr lvl="2"/>
            <a:r>
              <a:rPr lang="en-US" noProof="0"/>
              <a:t>Třetí úroveň</a:t>
            </a:r>
          </a:p>
          <a:p>
            <a:pPr lvl="3"/>
            <a:r>
              <a:rPr lang="en-US" noProof="0"/>
              <a:t>Čtvrtá úroveň</a:t>
            </a:r>
          </a:p>
          <a:p>
            <a:pPr lvl="4"/>
            <a:r>
              <a:rPr lang="en-US" noProof="0"/>
              <a:t>Pátá úroveň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A193184A-B19B-4B8E-9E7D-76FD5B3FD1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2353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04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altLang="en-US"/>
              <a:t>Klepnutím lze upravit styl předlohy nadpisů.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200"/>
            </a:lvl1pPr>
          </a:lstStyle>
          <a:p>
            <a:r>
              <a:rPr lang="en-US" altLang="en-US"/>
              <a:t>Klepnutím lze upravit styl předlohy podnadpisů.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CG III (NPGR010) - J. Křivánek</a:t>
            </a: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736DA-9EC8-4C5D-A819-DF8025DE513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CG III (NPGR010) - J. Křivánek</a:t>
            </a: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739E66-8862-4318-8FCC-B36EF010FB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CG III (NPGR010) - J. Křivánek</a:t>
            </a: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0C687D-0553-4E8F-B50D-778393E6935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CG III (NPGR010) - J. Křivánek</a:t>
            </a: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F8B706-0ACD-40B3-AB95-4E5D869EDC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CG III (NPGR010) - J. Křivánek</a:t>
            </a: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B0EFF5-42FE-4857-86A7-726EDF73FA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CG III (NPGR010) - J. Křivánek</a:t>
            </a: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FD136D-F7F6-4687-8AF5-8DD3B44F69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CG III (NPGR010) - J. Křivánek</a:t>
            </a: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B31B0E-0D36-48F6-8B83-9FB9BC865C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CG III (NPGR010) - J. Křivánek</a:t>
            </a: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5D4DDC-3877-46A6-ADFA-63D64A8661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CG III (NPGR010) - J. Křivánek</a:t>
            </a: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BF24B9-7C0C-4B4F-82A6-2E812FE33BD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CG III (NPGR010) - J. Křivánek</a:t>
            </a: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494967-73EE-4A75-A827-47B02327E0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CG III (NPGR010) - J. Křivánek</a:t>
            </a: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ADD9CE-F701-461C-B89C-FFB4301998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CG III (NPGR010) - J. Křivánek</a:t>
            </a: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704892-885C-4952-AB7F-4033DB8147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CG III (NPGR010) - J. Křivánek</a:t>
            </a: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174B3E-777B-4A0F-8CA0-7C90F9FFFC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CG III (NPGR010) - J. Křivánek</a:t>
            </a: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484AC6-BBE4-40F9-8123-1EEF9B763C3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CG III (NPGR010) - J. Křivánek</a:t>
            </a: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76B09E-6C07-4E8D-8FFB-2A03C4B2BC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CG III (NPGR010) - J. Křivánek</a:t>
            </a: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D81A3E-06ED-4858-9E95-C47F753CD7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CG III (NPGR010) - J. Křivánek</a:t>
            </a: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CF1E95-6F33-49A8-81B6-573098CE38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Klepnutím lze upravit styl předlohy nadpisů.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Klepnutím lze upravit styly předlohy textu.</a:t>
            </a:r>
          </a:p>
          <a:p>
            <a:pPr lvl="1"/>
            <a:r>
              <a:rPr lang="en-US" altLang="en-US"/>
              <a:t>Druhá úroveň</a:t>
            </a:r>
          </a:p>
          <a:p>
            <a:pPr lvl="2"/>
            <a:r>
              <a:rPr lang="en-US" altLang="en-US"/>
              <a:t>Třetí úroveň</a:t>
            </a:r>
          </a:p>
          <a:p>
            <a:pPr lvl="3"/>
            <a:r>
              <a:rPr lang="en-US" altLang="en-US"/>
              <a:t>Čtvrtá úroveň</a:t>
            </a:r>
          </a:p>
          <a:p>
            <a:pPr lvl="4"/>
            <a:r>
              <a:rPr lang="en-US" altLang="en-US"/>
              <a:t>Pátá úroveň</a:t>
            </a:r>
          </a:p>
        </p:txBody>
      </p:sp>
      <p:sp>
        <p:nvSpPr>
          <p:cNvPr id="593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93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pPr>
              <a:defRPr/>
            </a:pPr>
            <a:r>
              <a:rPr lang="en-US" altLang="en-US" smtClean="0"/>
              <a:t>CG III (NPGR010) - J. Křivánek</a:t>
            </a:r>
            <a:endParaRPr lang="en-US" altLang="en-US"/>
          </a:p>
        </p:txBody>
      </p:sp>
      <p:sp>
        <p:nvSpPr>
          <p:cNvPr id="593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aramond" pitchFamily="18" charset="0"/>
              </a:defRPr>
            </a:lvl1pPr>
          </a:lstStyle>
          <a:p>
            <a:pPr>
              <a:defRPr/>
            </a:pPr>
            <a:fld id="{7DD9C3A3-A5F7-4232-B253-D7CE550980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9399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9400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9401" name="Rectangle 9"/>
          <p:cNvSpPr>
            <a:spLocks noChangeArrowheads="1"/>
          </p:cNvSpPr>
          <p:nvPr userDrawn="1"/>
        </p:nvSpPr>
        <p:spPr bwMode="auto">
          <a:xfrm>
            <a:off x="395288" y="6092825"/>
            <a:ext cx="8353425" cy="144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  <p:sldLayoutId id="2147483773" r:id="rId17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Jaroslav.Krivanek@mff.cuni.cz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1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12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3.w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4.w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kesen.realtimerendering.com/" TargetMode="External"/><Relationship Id="rId2" Type="http://schemas.openxmlformats.org/officeDocument/2006/relationships/hyperlink" Target="https://dl.acm.org/citation.cfm?id=3243123&amp;picked=prox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cs.google.com/document/d/128e4Dgh0IvH64DI6Ohu2eRGth0m5i8WlKpDwNyJzpVM/edit?usp=sharing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.png"/><Relationship Id="rId4" Type="http://schemas.openxmlformats.org/officeDocument/2006/relationships/image" Target="../media/image4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b="1" dirty="0"/>
              <a:t>Computer Graphics </a:t>
            </a:r>
            <a:r>
              <a:rPr lang="cs-CZ" b="1" dirty="0"/>
              <a:t>III </a:t>
            </a:r>
            <a:br>
              <a:rPr lang="cs-CZ" b="1" dirty="0"/>
            </a:br>
            <a:r>
              <a:rPr lang="en-US" b="1" dirty="0"/>
              <a:t>Spherical integrals, Light &amp; Radiometry – Exercises</a:t>
            </a:r>
            <a:endParaRPr lang="cs-CZ" b="1" dirty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2130896"/>
          </a:xfrm>
        </p:spPr>
        <p:txBody>
          <a:bodyPr/>
          <a:lstStyle/>
          <a:p>
            <a:pPr eaLnBrk="1" hangingPunct="1"/>
            <a:r>
              <a:rPr lang="cs-CZ" sz="2000" dirty="0"/>
              <a:t>Jaroslav Křivánek, MFF UK</a:t>
            </a:r>
          </a:p>
          <a:p>
            <a:pPr eaLnBrk="1" hangingPunct="1"/>
            <a:r>
              <a:rPr lang="en-US" sz="2000" dirty="0">
                <a:hlinkClick r:id="rId2"/>
              </a:rPr>
              <a:t>Jaroslav.Krivanek@mff.cuni.cz</a:t>
            </a:r>
            <a:endParaRPr lang="cs-CZ" sz="2000" dirty="0"/>
          </a:p>
          <a:p>
            <a:pPr eaLnBrk="1" hangingPunct="1"/>
            <a:endParaRPr lang="cs-CZ" sz="2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</a:t>
            </a:r>
            <a:r>
              <a:rPr lang="cs-CZ" dirty="0" err="1"/>
              <a:t>ýpočet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5697" y="116632"/>
            <a:ext cx="8546783" cy="5032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408" y="5085184"/>
            <a:ext cx="8641080" cy="1577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</a:t>
            </a:r>
            <a:endParaRPr lang="en-US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What is the irradiance </a:t>
            </a:r>
            <a:r>
              <a:rPr lang="cs-CZ" i="1" dirty="0"/>
              <a:t>E</a:t>
            </a:r>
            <a:r>
              <a:rPr lang="cs-CZ" dirty="0"/>
              <a:t>(</a:t>
            </a:r>
            <a:r>
              <a:rPr lang="cs-CZ" b="1" dirty="0"/>
              <a:t>x</a:t>
            </a:r>
            <a:r>
              <a:rPr lang="cs-CZ" dirty="0"/>
              <a:t>) </a:t>
            </a:r>
            <a:r>
              <a:rPr lang="en-US" dirty="0"/>
              <a:t>at point </a:t>
            </a:r>
            <a:r>
              <a:rPr lang="cs-CZ" b="1" dirty="0"/>
              <a:t>x</a:t>
            </a:r>
            <a:r>
              <a:rPr lang="cs-CZ" dirty="0"/>
              <a:t> </a:t>
            </a:r>
            <a:r>
              <a:rPr lang="en-US" dirty="0"/>
              <a:t>due to a uniform Lambertian area source observed from point </a:t>
            </a:r>
            <a:r>
              <a:rPr lang="cs-CZ" b="1" dirty="0"/>
              <a:t>x</a:t>
            </a:r>
            <a:r>
              <a:rPr lang="cs-CZ" dirty="0"/>
              <a:t> </a:t>
            </a:r>
            <a:r>
              <a:rPr lang="en-US" dirty="0"/>
              <a:t>under the solid angle </a:t>
            </a:r>
            <a:r>
              <a:rPr lang="cs-CZ" dirty="0">
                <a:latin typeface="Symbol" pitchFamily="18" charset="2"/>
              </a:rPr>
              <a:t>W</a:t>
            </a:r>
            <a:r>
              <a:rPr lang="cs-CZ" dirty="0"/>
              <a:t>?</a:t>
            </a:r>
          </a:p>
        </p:txBody>
      </p:sp>
      <p:sp>
        <p:nvSpPr>
          <p:cNvPr id="61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Irradiance due to a Lambertian light source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94289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4" descr="slide0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92332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</a:t>
            </a:r>
            <a:endParaRPr lang="en-US" altLang="en-US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-1"/>
            <a:ext cx="8964488" cy="6925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/>
          <p:cNvSpPr txBox="1"/>
          <p:nvPr/>
        </p:nvSpPr>
        <p:spPr>
          <a:xfrm>
            <a:off x="477424" y="4666784"/>
            <a:ext cx="8559072" cy="76944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+mj-lt"/>
              </a:rPr>
              <a:t>Based in these hints</a:t>
            </a:r>
            <a:r>
              <a:rPr lang="cs-CZ" sz="2200" dirty="0">
                <a:latin typeface="+mj-lt"/>
              </a:rPr>
              <a:t>, </a:t>
            </a:r>
            <a:r>
              <a:rPr lang="en-US" sz="2200" dirty="0">
                <a:latin typeface="+mj-lt"/>
              </a:rPr>
              <a:t>calculate the solid angle under which we observe the Sun. (We assume the Sun is at the zenith.)</a:t>
            </a:r>
          </a:p>
        </p:txBody>
      </p:sp>
    </p:spTree>
    <p:extLst>
      <p:ext uri="{BB962C8B-B14F-4D97-AF65-F5344CB8AC3E}">
        <p14:creationId xmlns:p14="http://schemas.microsoft.com/office/powerpoint/2010/main" val="1299039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What is the irradiance at point</a:t>
            </a:r>
            <a:r>
              <a:rPr lang="cs-CZ" dirty="0"/>
              <a:t> </a:t>
            </a:r>
            <a:r>
              <a:rPr lang="cs-CZ" b="1" dirty="0"/>
              <a:t>x</a:t>
            </a:r>
            <a:r>
              <a:rPr lang="cs-CZ" dirty="0"/>
              <a:t> </a:t>
            </a:r>
            <a:r>
              <a:rPr lang="en-US" dirty="0"/>
              <a:t>on a plane due to a point source with intensity </a:t>
            </a:r>
            <a:r>
              <a:rPr lang="cs-CZ" i="1" dirty="0"/>
              <a:t>I</a:t>
            </a:r>
            <a:r>
              <a:rPr lang="cs-CZ" dirty="0"/>
              <a:t>(</a:t>
            </a:r>
            <a:r>
              <a:rPr lang="cs-CZ" dirty="0">
                <a:latin typeface="Symbol" pitchFamily="18" charset="2"/>
              </a:rPr>
              <a:t>w</a:t>
            </a:r>
            <a:r>
              <a:rPr lang="cs-CZ" dirty="0"/>
              <a:t>) </a:t>
            </a:r>
            <a:r>
              <a:rPr lang="en-US" dirty="0"/>
              <a:t>placed at the height </a:t>
            </a:r>
            <a:r>
              <a:rPr lang="cs-CZ" i="1" dirty="0"/>
              <a:t>h</a:t>
            </a:r>
            <a:r>
              <a:rPr lang="cs-CZ" dirty="0"/>
              <a:t> </a:t>
            </a:r>
            <a:r>
              <a:rPr lang="en-US" dirty="0"/>
              <a:t>above the plane</a:t>
            </a:r>
            <a:r>
              <a:rPr lang="cs-CZ" dirty="0"/>
              <a:t>.</a:t>
            </a:r>
            <a:br>
              <a:rPr lang="cs-CZ" dirty="0"/>
            </a:br>
            <a:endParaRPr lang="en-US" dirty="0"/>
          </a:p>
          <a:p>
            <a:pPr eaLnBrk="1" hangingPunct="1"/>
            <a:r>
              <a:rPr lang="en-US" dirty="0"/>
              <a:t>The segment connecting point </a:t>
            </a:r>
            <a:r>
              <a:rPr lang="cs-CZ" b="1" dirty="0"/>
              <a:t>x</a:t>
            </a:r>
            <a:r>
              <a:rPr lang="en-US" b="1" dirty="0"/>
              <a:t/>
            </a:r>
            <a:br>
              <a:rPr lang="en-US" b="1" dirty="0"/>
            </a:br>
            <a:r>
              <a:rPr lang="en-US" dirty="0"/>
              <a:t>to the light position </a:t>
            </a:r>
            <a:r>
              <a:rPr lang="cs-CZ" b="1" dirty="0"/>
              <a:t>p</a:t>
            </a:r>
            <a:r>
              <a:rPr lang="cs-CZ" dirty="0"/>
              <a:t> </a:t>
            </a:r>
            <a:r>
              <a:rPr lang="en-US" dirty="0"/>
              <a:t>makes the </a:t>
            </a:r>
            <a:br>
              <a:rPr lang="en-US" dirty="0"/>
            </a:br>
            <a:r>
              <a:rPr lang="en-US" dirty="0"/>
              <a:t>angle </a:t>
            </a:r>
            <a:r>
              <a:rPr lang="cs-CZ" dirty="0">
                <a:latin typeface="Symbol" pitchFamily="18" charset="2"/>
              </a:rPr>
              <a:t>q</a:t>
            </a:r>
            <a:r>
              <a:rPr lang="en-US" dirty="0">
                <a:latin typeface="Symbol" pitchFamily="18" charset="2"/>
              </a:rPr>
              <a:t> </a:t>
            </a:r>
            <a:r>
              <a:rPr lang="en-US" dirty="0"/>
              <a:t>with the normal of the plane.</a:t>
            </a:r>
            <a:endParaRPr lang="cs-CZ" dirty="0"/>
          </a:p>
        </p:txBody>
      </p:sp>
      <p:sp>
        <p:nvSpPr>
          <p:cNvPr id="61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Irradiance due to a point source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</a:t>
            </a:r>
            <a:endParaRPr lang="en-US" altLang="en-US"/>
          </a:p>
        </p:txBody>
      </p:sp>
      <p:graphicFrame>
        <p:nvGraphicFramePr>
          <p:cNvPr id="41986" name="Object 8"/>
          <p:cNvGraphicFramePr>
            <a:graphicFrameLocks noChangeAspect="1"/>
          </p:cNvGraphicFramePr>
          <p:nvPr/>
        </p:nvGraphicFramePr>
        <p:xfrm>
          <a:off x="3708400" y="2386013"/>
          <a:ext cx="4897438" cy="3851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05" name="CorelDRAW" r:id="rId3" imgW="5287320" imgH="4989600" progId="CorelDRAW.Graphic.11">
                  <p:embed/>
                </p:oleObj>
              </mc:Choice>
              <mc:Fallback>
                <p:oleObj name="CorelDRAW" r:id="rId3" imgW="5287320" imgH="4989600" progId="CorelDRAW.Graphic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8400" y="2386013"/>
                        <a:ext cx="4897438" cy="3851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255383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Irradiance due to a point source</a:t>
            </a:r>
          </a:p>
        </p:txBody>
      </p:sp>
      <p:sp>
        <p:nvSpPr>
          <p:cNvPr id="20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513"/>
            <a:ext cx="8435975" cy="4133850"/>
          </a:xfrm>
        </p:spPr>
        <p:txBody>
          <a:bodyPr/>
          <a:lstStyle/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Irradiance of a point on a plane lit by a point source:</a:t>
            </a:r>
            <a:endParaRPr lang="cs-CZ" dirty="0"/>
          </a:p>
          <a:p>
            <a:pPr lvl="1" eaLnBrk="1" hangingPunct="1"/>
            <a:endParaRPr lang="cs-CZ" sz="2400" dirty="0"/>
          </a:p>
          <a:p>
            <a:pPr lvl="1" eaLnBrk="1" hangingPunct="1"/>
            <a:endParaRPr lang="en-US" sz="2400" dirty="0"/>
          </a:p>
        </p:txBody>
      </p:sp>
      <p:graphicFrame>
        <p:nvGraphicFramePr>
          <p:cNvPr id="2050" name="Object 4"/>
          <p:cNvGraphicFramePr>
            <a:graphicFrameLocks noChangeAspect="1"/>
          </p:cNvGraphicFramePr>
          <p:nvPr/>
        </p:nvGraphicFramePr>
        <p:xfrm>
          <a:off x="611188" y="2041301"/>
          <a:ext cx="3354387" cy="3763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40" name="Rovnice" r:id="rId3" imgW="1536480" imgH="1726920" progId="Equation.3">
                  <p:embed/>
                </p:oleObj>
              </mc:Choice>
              <mc:Fallback>
                <p:oleObj name="Rovnice" r:id="rId3" imgW="1536480" imgH="17269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2041301"/>
                        <a:ext cx="3354387" cy="37639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1905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8"/>
          <p:cNvGraphicFramePr>
            <a:graphicFrameLocks noChangeAspect="1"/>
          </p:cNvGraphicFramePr>
          <p:nvPr/>
        </p:nvGraphicFramePr>
        <p:xfrm>
          <a:off x="3708400" y="2386037"/>
          <a:ext cx="4897438" cy="3851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41" name="CorelDRAW" r:id="rId5" imgW="5287320" imgH="4989600" progId="CorelDRAW.Graphic.11">
                  <p:embed/>
                </p:oleObj>
              </mc:Choice>
              <mc:Fallback>
                <p:oleObj name="CorelDRAW" r:id="rId5" imgW="5287320" imgH="4989600" progId="CorelDRAW.Graphic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8400" y="2386037"/>
                        <a:ext cx="4897438" cy="3851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7205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Area light sources</a:t>
            </a:r>
            <a:endParaRPr lang="cs-CZ" dirty="0"/>
          </a:p>
        </p:txBody>
      </p:sp>
      <p:sp>
        <p:nvSpPr>
          <p:cNvPr id="41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6684"/>
            <a:ext cx="8229600" cy="4646612"/>
          </a:xfrm>
        </p:spPr>
        <p:txBody>
          <a:bodyPr/>
          <a:lstStyle/>
          <a:p>
            <a:pPr eaLnBrk="1" hangingPunct="1"/>
            <a:r>
              <a:rPr lang="en-US" dirty="0"/>
              <a:t>Emission of an area light source is fully described by the emitted radiance </a:t>
            </a:r>
            <a:r>
              <a:rPr lang="cs-CZ" i="1" dirty="0" err="1"/>
              <a:t>L</a:t>
            </a:r>
            <a:r>
              <a:rPr lang="cs-CZ" i="1" baseline="-25000" dirty="0" err="1"/>
              <a:t>e</a:t>
            </a:r>
            <a:r>
              <a:rPr lang="cs-CZ" dirty="0"/>
              <a:t>(</a:t>
            </a:r>
            <a:r>
              <a:rPr lang="cs-CZ" b="1" dirty="0" err="1"/>
              <a:t>x</a:t>
            </a:r>
            <a:r>
              <a:rPr lang="cs-CZ" dirty="0" err="1"/>
              <a:t>,</a:t>
            </a:r>
            <a:r>
              <a:rPr lang="cs-CZ" dirty="0" err="1">
                <a:latin typeface="Symbol" pitchFamily="18" charset="2"/>
              </a:rPr>
              <a:t>w</a:t>
            </a:r>
            <a:r>
              <a:rPr lang="cs-CZ" dirty="0"/>
              <a:t>) </a:t>
            </a:r>
            <a:r>
              <a:rPr lang="en-US" dirty="0"/>
              <a:t>for all positions on the source </a:t>
            </a:r>
            <a:r>
              <a:rPr lang="cs-CZ" b="1" dirty="0"/>
              <a:t>x</a:t>
            </a:r>
            <a:r>
              <a:rPr lang="cs-CZ" dirty="0"/>
              <a:t> </a:t>
            </a:r>
            <a:r>
              <a:rPr lang="en-US" dirty="0"/>
              <a:t>and all directions</a:t>
            </a:r>
            <a:r>
              <a:rPr lang="cs-CZ" dirty="0"/>
              <a:t> </a:t>
            </a:r>
            <a:r>
              <a:rPr lang="cs-CZ" dirty="0">
                <a:latin typeface="Symbol" pitchFamily="18" charset="2"/>
              </a:rPr>
              <a:t>w</a:t>
            </a:r>
            <a:r>
              <a:rPr lang="cs-CZ" dirty="0"/>
              <a:t>.</a:t>
            </a:r>
          </a:p>
          <a:p>
            <a:pPr eaLnBrk="1" hangingPunct="1"/>
            <a:endParaRPr lang="cs-CZ" dirty="0"/>
          </a:p>
          <a:p>
            <a:pPr eaLnBrk="1" hangingPunct="1"/>
            <a:r>
              <a:rPr lang="en-US" dirty="0"/>
              <a:t>The total emitted power (flux) is given by an integral of </a:t>
            </a:r>
            <a:r>
              <a:rPr lang="cs-CZ" i="1" dirty="0" err="1"/>
              <a:t>L</a:t>
            </a:r>
            <a:r>
              <a:rPr lang="cs-CZ" i="1" baseline="-25000" dirty="0" err="1"/>
              <a:t>e</a:t>
            </a:r>
            <a:r>
              <a:rPr lang="cs-CZ" dirty="0"/>
              <a:t>(</a:t>
            </a:r>
            <a:r>
              <a:rPr lang="cs-CZ" b="1" dirty="0" err="1"/>
              <a:t>x</a:t>
            </a:r>
            <a:r>
              <a:rPr lang="cs-CZ" dirty="0" err="1"/>
              <a:t>,</a:t>
            </a:r>
            <a:r>
              <a:rPr lang="cs-CZ" dirty="0" err="1">
                <a:latin typeface="Symbol" pitchFamily="18" charset="2"/>
              </a:rPr>
              <a:t>w</a:t>
            </a:r>
            <a:r>
              <a:rPr lang="cs-CZ" dirty="0"/>
              <a:t>) </a:t>
            </a:r>
            <a:r>
              <a:rPr lang="en-US" dirty="0"/>
              <a:t>over the surface of the light source and all directions.</a:t>
            </a:r>
            <a:endParaRPr lang="cs-CZ" dirty="0"/>
          </a:p>
          <a:p>
            <a:pPr eaLnBrk="1" hangingPunct="1"/>
            <a:endParaRPr lang="cs-CZ" dirty="0"/>
          </a:p>
          <a:p>
            <a:pPr eaLnBrk="1" hangingPunct="1"/>
            <a:endParaRPr lang="cs-CZ" dirty="0"/>
          </a:p>
          <a:p>
            <a:pPr lvl="1" eaLnBrk="1" hangingPunct="1"/>
            <a:endParaRPr lang="cs-CZ" sz="2000" i="1" dirty="0"/>
          </a:p>
        </p:txBody>
      </p:sp>
      <p:grpSp>
        <p:nvGrpSpPr>
          <p:cNvPr id="9" name="Skupina 8"/>
          <p:cNvGrpSpPr/>
          <p:nvPr/>
        </p:nvGrpSpPr>
        <p:grpSpPr>
          <a:xfrm>
            <a:off x="2483768" y="4221088"/>
            <a:ext cx="4104456" cy="1152128"/>
            <a:chOff x="2483768" y="3933056"/>
            <a:chExt cx="4104456" cy="1152128"/>
          </a:xfrm>
        </p:grpSpPr>
        <p:graphicFrame>
          <p:nvGraphicFramePr>
            <p:cNvPr id="4098" name="Object 4"/>
            <p:cNvGraphicFramePr>
              <a:graphicFrameLocks noChangeAspect="1"/>
            </p:cNvGraphicFramePr>
            <p:nvPr/>
          </p:nvGraphicFramePr>
          <p:xfrm>
            <a:off x="2696369" y="4149080"/>
            <a:ext cx="3751263" cy="8350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862" name="Rovnice" r:id="rId3" imgW="1765080" imgH="393480" progId="Equation.3">
                    <p:embed/>
                  </p:oleObj>
                </mc:Choice>
                <mc:Fallback>
                  <p:oleObj name="Rovnice" r:id="rId3" imgW="1765080" imgH="393480" progId="Equation.3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96369" y="4149080"/>
                          <a:ext cx="3751263" cy="8350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9050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" name="Rectangle 7"/>
            <p:cNvSpPr/>
            <p:nvPr/>
          </p:nvSpPr>
          <p:spPr>
            <a:xfrm>
              <a:off x="2483768" y="3933056"/>
              <a:ext cx="4104456" cy="1152128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</a:t>
            </a:r>
            <a:endParaRPr lang="en-US" altLang="en-US"/>
          </a:p>
        </p:txBody>
      </p:sp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What is the relationship between the emitted radiant exitance </a:t>
            </a:r>
            <a:r>
              <a:rPr lang="cs-CZ" dirty="0"/>
              <a:t>(</a:t>
            </a:r>
            <a:r>
              <a:rPr lang="en-US" dirty="0"/>
              <a:t>radiosity</a:t>
            </a:r>
            <a:r>
              <a:rPr lang="cs-CZ" dirty="0"/>
              <a:t>) </a:t>
            </a:r>
            <a:r>
              <a:rPr lang="cs-CZ" i="1" dirty="0" err="1"/>
              <a:t>B</a:t>
            </a:r>
            <a:r>
              <a:rPr lang="cs-CZ" i="1" baseline="-25000" dirty="0" err="1"/>
              <a:t>e</a:t>
            </a:r>
            <a:r>
              <a:rPr lang="cs-CZ" dirty="0"/>
              <a:t>(</a:t>
            </a:r>
            <a:r>
              <a:rPr lang="cs-CZ" b="1" dirty="0"/>
              <a:t>x</a:t>
            </a:r>
            <a:r>
              <a:rPr lang="cs-CZ" dirty="0"/>
              <a:t>) and</a:t>
            </a:r>
            <a:r>
              <a:rPr lang="en-US" dirty="0"/>
              <a:t> emitted radiance </a:t>
            </a:r>
            <a:r>
              <a:rPr lang="cs-CZ" i="1" dirty="0" err="1"/>
              <a:t>L</a:t>
            </a:r>
            <a:r>
              <a:rPr lang="cs-CZ" i="1" baseline="-25000" dirty="0" err="1"/>
              <a:t>e</a:t>
            </a:r>
            <a:r>
              <a:rPr lang="cs-CZ" dirty="0"/>
              <a:t>(</a:t>
            </a:r>
            <a:r>
              <a:rPr lang="cs-CZ" b="1" dirty="0"/>
              <a:t>x</a:t>
            </a:r>
            <a:r>
              <a:rPr lang="cs-CZ" dirty="0"/>
              <a:t>,</a:t>
            </a:r>
            <a:r>
              <a:rPr lang="en-US" dirty="0"/>
              <a:t> </a:t>
            </a:r>
            <a:r>
              <a:rPr lang="cs-CZ" dirty="0">
                <a:latin typeface="Symbol" pitchFamily="18" charset="2"/>
              </a:rPr>
              <a:t>w</a:t>
            </a:r>
            <a:r>
              <a:rPr lang="cs-CZ" dirty="0"/>
              <a:t>) </a:t>
            </a:r>
            <a:r>
              <a:rPr lang="en-US" dirty="0"/>
              <a:t>for a Lambertian area light source?</a:t>
            </a:r>
            <a:r>
              <a:rPr lang="cs-CZ" dirty="0"/>
              <a:t> </a:t>
            </a:r>
          </a:p>
          <a:p>
            <a:pPr lvl="1" eaLnBrk="1" hangingPunct="1"/>
            <a:endParaRPr lang="cs-CZ" dirty="0"/>
          </a:p>
          <a:p>
            <a:pPr lvl="1" algn="ctr" eaLnBrk="1" hangingPunct="1">
              <a:buNone/>
            </a:pPr>
            <a:r>
              <a:rPr lang="en-US" b="1" dirty="0"/>
              <a:t>Lambertian source</a:t>
            </a:r>
            <a:r>
              <a:rPr lang="cs-CZ" b="1" dirty="0"/>
              <a:t> = </a:t>
            </a:r>
            <a:endParaRPr lang="en-US" b="1" dirty="0"/>
          </a:p>
          <a:p>
            <a:pPr lvl="1" algn="ctr" eaLnBrk="1" hangingPunct="1">
              <a:buNone/>
            </a:pPr>
            <a:r>
              <a:rPr lang="en-US" b="1" dirty="0"/>
              <a:t>emitted radiance does not depend on the direction </a:t>
            </a:r>
            <a:r>
              <a:rPr lang="cs-CZ" b="1" dirty="0">
                <a:latin typeface="Symbol" pitchFamily="18" charset="2"/>
              </a:rPr>
              <a:t>w</a:t>
            </a:r>
            <a:br>
              <a:rPr lang="cs-CZ" b="1" dirty="0">
                <a:latin typeface="Symbol" pitchFamily="18" charset="2"/>
              </a:rPr>
            </a:br>
            <a:r>
              <a:rPr lang="cs-CZ" dirty="0">
                <a:latin typeface="Symbol" pitchFamily="18" charset="2"/>
              </a:rPr>
              <a:t/>
            </a:r>
            <a:br>
              <a:rPr lang="cs-CZ" dirty="0">
                <a:latin typeface="Symbol" pitchFamily="18" charset="2"/>
              </a:rPr>
            </a:br>
            <a:r>
              <a:rPr lang="cs-CZ" i="1" dirty="0" err="1"/>
              <a:t>L</a:t>
            </a:r>
            <a:r>
              <a:rPr lang="cs-CZ" i="1" baseline="-25000" dirty="0" err="1"/>
              <a:t>e</a:t>
            </a:r>
            <a:r>
              <a:rPr lang="cs-CZ" dirty="0"/>
              <a:t>(</a:t>
            </a:r>
            <a:r>
              <a:rPr lang="cs-CZ" b="1" dirty="0"/>
              <a:t>x</a:t>
            </a:r>
            <a:r>
              <a:rPr lang="cs-CZ" dirty="0"/>
              <a:t>,</a:t>
            </a:r>
            <a:r>
              <a:rPr lang="en-US" dirty="0"/>
              <a:t> </a:t>
            </a:r>
            <a:r>
              <a:rPr lang="cs-CZ" dirty="0">
                <a:latin typeface="Symbol" pitchFamily="18" charset="2"/>
              </a:rPr>
              <a:t>w</a:t>
            </a:r>
            <a:r>
              <a:rPr lang="cs-CZ" dirty="0"/>
              <a:t>) = </a:t>
            </a:r>
            <a:r>
              <a:rPr lang="cs-CZ" i="1" dirty="0" err="1"/>
              <a:t>L</a:t>
            </a:r>
            <a:r>
              <a:rPr lang="cs-CZ" i="1" baseline="-25000" dirty="0" err="1"/>
              <a:t>e</a:t>
            </a:r>
            <a:r>
              <a:rPr lang="cs-CZ" dirty="0"/>
              <a:t>(</a:t>
            </a:r>
            <a:r>
              <a:rPr lang="cs-CZ" b="1" dirty="0"/>
              <a:t>x</a:t>
            </a:r>
            <a:r>
              <a:rPr lang="cs-CZ" dirty="0"/>
              <a:t>). </a:t>
            </a:r>
          </a:p>
        </p:txBody>
      </p:sp>
      <p:sp>
        <p:nvSpPr>
          <p:cNvPr id="61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Diffuse </a:t>
            </a:r>
            <a:r>
              <a:rPr lang="cs-CZ" dirty="0"/>
              <a:t>(</a:t>
            </a:r>
            <a:r>
              <a:rPr lang="en-US" dirty="0"/>
              <a:t>Lambertian</a:t>
            </a:r>
            <a:r>
              <a:rPr lang="cs-CZ" dirty="0"/>
              <a:t>) </a:t>
            </a:r>
            <a:r>
              <a:rPr lang="en-US" dirty="0"/>
              <a:t>light source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</a:t>
            </a:r>
            <a:endParaRPr lang="en-US" alt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Diffuse </a:t>
            </a:r>
            <a:r>
              <a:rPr lang="cs-CZ" dirty="0"/>
              <a:t>(</a:t>
            </a:r>
            <a:r>
              <a:rPr lang="en-US" dirty="0"/>
              <a:t>Lambertian</a:t>
            </a:r>
            <a:r>
              <a:rPr lang="cs-CZ" dirty="0"/>
              <a:t>) </a:t>
            </a:r>
            <a:r>
              <a:rPr lang="en-US" dirty="0"/>
              <a:t>light source</a:t>
            </a:r>
            <a:endParaRPr lang="cs-CZ" dirty="0"/>
          </a:p>
        </p:txBody>
      </p:sp>
      <p:sp>
        <p:nvSpPr>
          <p:cNvPr id="41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31454"/>
            <a:ext cx="8229600" cy="5149874"/>
          </a:xfrm>
        </p:spPr>
        <p:txBody>
          <a:bodyPr/>
          <a:lstStyle/>
          <a:p>
            <a:pPr eaLnBrk="1" hangingPunct="1"/>
            <a:r>
              <a:rPr lang="cs-CZ" i="1" dirty="0" err="1"/>
              <a:t>L</a:t>
            </a:r>
            <a:r>
              <a:rPr lang="cs-CZ" i="1" baseline="-25000" dirty="0" err="1"/>
              <a:t>e</a:t>
            </a:r>
            <a:r>
              <a:rPr lang="cs-CZ" dirty="0"/>
              <a:t>(</a:t>
            </a:r>
            <a:r>
              <a:rPr lang="cs-CZ" b="1" dirty="0"/>
              <a:t>x</a:t>
            </a:r>
            <a:r>
              <a:rPr lang="cs-CZ" dirty="0"/>
              <a:t>,</a:t>
            </a:r>
            <a:r>
              <a:rPr lang="en-US" dirty="0"/>
              <a:t> </a:t>
            </a:r>
            <a:r>
              <a:rPr lang="cs-CZ" dirty="0">
                <a:latin typeface="Symbol" pitchFamily="18" charset="2"/>
              </a:rPr>
              <a:t>w</a:t>
            </a:r>
            <a:r>
              <a:rPr lang="cs-CZ" dirty="0"/>
              <a:t>) </a:t>
            </a:r>
            <a:r>
              <a:rPr lang="en-US" dirty="0"/>
              <a:t>is constant in </a:t>
            </a:r>
            <a:r>
              <a:rPr lang="cs-CZ" dirty="0">
                <a:latin typeface="Symbol" pitchFamily="18" charset="2"/>
              </a:rPr>
              <a:t>w</a:t>
            </a:r>
          </a:p>
          <a:p>
            <a:pPr eaLnBrk="1" hangingPunct="1"/>
            <a:endParaRPr lang="cs-CZ" dirty="0"/>
          </a:p>
          <a:p>
            <a:pPr eaLnBrk="1" hangingPunct="1"/>
            <a:r>
              <a:rPr lang="en-US" dirty="0"/>
              <a:t>Radiosity</a:t>
            </a:r>
            <a:r>
              <a:rPr lang="cs-CZ" dirty="0"/>
              <a:t>: </a:t>
            </a:r>
            <a:r>
              <a:rPr lang="cs-CZ" dirty="0" err="1"/>
              <a:t>B</a:t>
            </a:r>
            <a:r>
              <a:rPr lang="cs-CZ" i="1" baseline="-25000" dirty="0" err="1"/>
              <a:t>e</a:t>
            </a:r>
            <a:r>
              <a:rPr lang="cs-CZ" dirty="0"/>
              <a:t>(</a:t>
            </a:r>
            <a:r>
              <a:rPr lang="cs-CZ" b="1" dirty="0"/>
              <a:t>x</a:t>
            </a:r>
            <a:r>
              <a:rPr lang="cs-CZ" dirty="0"/>
              <a:t>) = </a:t>
            </a:r>
            <a:r>
              <a:rPr lang="cs-CZ" dirty="0" err="1">
                <a:latin typeface="Symbol" pitchFamily="18" charset="2"/>
              </a:rPr>
              <a:t>p</a:t>
            </a:r>
            <a:r>
              <a:rPr lang="cs-CZ" i="1" dirty="0" err="1"/>
              <a:t>L</a:t>
            </a:r>
            <a:r>
              <a:rPr lang="cs-CZ" i="1" baseline="-25000" dirty="0" err="1"/>
              <a:t>e</a:t>
            </a:r>
            <a:r>
              <a:rPr lang="cs-CZ" dirty="0"/>
              <a:t>(</a:t>
            </a:r>
            <a:r>
              <a:rPr lang="cs-CZ" b="1" dirty="0"/>
              <a:t>x</a:t>
            </a:r>
            <a:r>
              <a:rPr lang="cs-CZ" dirty="0"/>
              <a:t>)</a:t>
            </a:r>
          </a:p>
          <a:p>
            <a:pPr lvl="1" eaLnBrk="1" hangingPunct="1"/>
            <a:endParaRPr lang="cs-CZ" sz="2000" i="1" dirty="0"/>
          </a:p>
          <a:p>
            <a:pPr lvl="1" eaLnBrk="1" hangingPunct="1"/>
            <a:endParaRPr lang="cs-CZ" sz="2000" i="1" dirty="0"/>
          </a:p>
          <a:p>
            <a:pPr lvl="1" eaLnBrk="1" hangingPunct="1"/>
            <a:endParaRPr lang="cs-CZ" sz="2000" i="1" dirty="0"/>
          </a:p>
          <a:p>
            <a:pPr lvl="1" eaLnBrk="1" hangingPunct="1"/>
            <a:endParaRPr lang="cs-CZ" sz="2000" i="1" dirty="0"/>
          </a:p>
          <a:p>
            <a:pPr lvl="1" eaLnBrk="1" hangingPunct="1"/>
            <a:endParaRPr lang="cs-CZ" sz="2000" i="1" dirty="0"/>
          </a:p>
          <a:p>
            <a:pPr lvl="1" eaLnBrk="1" hangingPunct="1">
              <a:buNone/>
            </a:pPr>
            <a:endParaRPr lang="cs-CZ" sz="2000" i="1" dirty="0"/>
          </a:p>
        </p:txBody>
      </p:sp>
      <p:sp>
        <p:nvSpPr>
          <p:cNvPr id="4103" name="Rectangle 5"/>
          <p:cNvSpPr>
            <a:spLocks noChangeArrowheads="1"/>
          </p:cNvSpPr>
          <p:nvPr/>
        </p:nvSpPr>
        <p:spPr bwMode="auto">
          <a:xfrm>
            <a:off x="6444208" y="3789040"/>
            <a:ext cx="4392612" cy="169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69925" lvl="1" indent="-325438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</a:pPr>
            <a:endParaRPr lang="cs-CZ" sz="2000" i="1" dirty="0">
              <a:solidFill>
                <a:srgbClr val="FF0000"/>
              </a:solidFill>
            </a:endParaRPr>
          </a:p>
        </p:txBody>
      </p:sp>
      <p:graphicFrame>
        <p:nvGraphicFramePr>
          <p:cNvPr id="4099" name="Object 6"/>
          <p:cNvGraphicFramePr>
            <a:graphicFrameLocks noChangeAspect="1"/>
          </p:cNvGraphicFramePr>
          <p:nvPr/>
        </p:nvGraphicFramePr>
        <p:xfrm>
          <a:off x="2646363" y="3057525"/>
          <a:ext cx="3913187" cy="1884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86" name="Rovnice" r:id="rId3" imgW="1841400" imgH="888840" progId="Equation.3">
                  <p:embed/>
                </p:oleObj>
              </mc:Choice>
              <mc:Fallback>
                <p:oleObj name="Rovnice" r:id="rId3" imgW="1841400" imgH="88884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6363" y="3057525"/>
                        <a:ext cx="3913187" cy="1884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</a:t>
            </a:r>
            <a:endParaRPr lang="en-US" alt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363272" cy="4530725"/>
          </a:xfrm>
        </p:spPr>
        <p:txBody>
          <a:bodyPr/>
          <a:lstStyle/>
          <a:p>
            <a:pPr eaLnBrk="1" hangingPunct="1"/>
            <a:r>
              <a:rPr lang="en-US" dirty="0"/>
              <a:t>What is the total emitted power (flux) </a:t>
            </a:r>
            <a:r>
              <a:rPr lang="cs-CZ" dirty="0">
                <a:latin typeface="Symbol" pitchFamily="18" charset="2"/>
              </a:rPr>
              <a:t>F</a:t>
            </a:r>
            <a:r>
              <a:rPr lang="cs-CZ" dirty="0"/>
              <a:t> </a:t>
            </a:r>
            <a:r>
              <a:rPr lang="en-US" dirty="0"/>
              <a:t>of a </a:t>
            </a:r>
            <a:r>
              <a:rPr lang="en-US" b="1" dirty="0"/>
              <a:t>uniform</a:t>
            </a:r>
            <a:r>
              <a:rPr lang="cs-CZ" dirty="0"/>
              <a:t> </a:t>
            </a:r>
            <a:r>
              <a:rPr lang="en-US" dirty="0"/>
              <a:t>Lambertian area light source which emits radiance </a:t>
            </a:r>
            <a:r>
              <a:rPr lang="cs-CZ" i="1" dirty="0" err="1"/>
              <a:t>L</a:t>
            </a:r>
            <a:r>
              <a:rPr lang="cs-CZ" i="1" baseline="-25000" dirty="0" err="1"/>
              <a:t>e</a:t>
            </a:r>
            <a:endParaRPr lang="cs-CZ" i="1" baseline="-25000" dirty="0"/>
          </a:p>
          <a:p>
            <a:pPr lvl="1" eaLnBrk="1" hangingPunct="1"/>
            <a:endParaRPr lang="en-US" dirty="0"/>
          </a:p>
          <a:p>
            <a:pPr lvl="1" eaLnBrk="1" hangingPunct="1"/>
            <a:r>
              <a:rPr lang="en-US" dirty="0"/>
              <a:t>Uniform source </a:t>
            </a:r>
            <a:r>
              <a:rPr lang="cs-CZ" dirty="0"/>
              <a:t>–</a:t>
            </a:r>
            <a:r>
              <a:rPr lang="en-US" dirty="0"/>
              <a:t> </a:t>
            </a:r>
            <a:r>
              <a:rPr lang="cs-CZ" dirty="0"/>
              <a:t>radiance </a:t>
            </a:r>
            <a:r>
              <a:rPr lang="en-US" dirty="0"/>
              <a:t>does not depend on the position</a:t>
            </a:r>
            <a:r>
              <a:rPr lang="cs-CZ" dirty="0"/>
              <a:t>, </a:t>
            </a:r>
            <a:br>
              <a:rPr lang="cs-CZ" dirty="0"/>
            </a:br>
            <a:r>
              <a:rPr lang="cs-CZ" i="1" dirty="0" err="1"/>
              <a:t>L</a:t>
            </a:r>
            <a:r>
              <a:rPr lang="cs-CZ" i="1" baseline="-25000" dirty="0" err="1"/>
              <a:t>e</a:t>
            </a:r>
            <a:r>
              <a:rPr lang="cs-CZ" dirty="0"/>
              <a:t>(</a:t>
            </a:r>
            <a:r>
              <a:rPr lang="cs-CZ" b="1" dirty="0"/>
              <a:t>x</a:t>
            </a:r>
            <a:r>
              <a:rPr lang="cs-CZ" dirty="0"/>
              <a:t>,</a:t>
            </a:r>
            <a:r>
              <a:rPr lang="en-US" dirty="0"/>
              <a:t> </a:t>
            </a:r>
            <a:r>
              <a:rPr lang="cs-CZ" dirty="0">
                <a:latin typeface="Symbol" pitchFamily="18" charset="2"/>
              </a:rPr>
              <a:t>w</a:t>
            </a:r>
            <a:r>
              <a:rPr lang="cs-CZ" dirty="0"/>
              <a:t>) = </a:t>
            </a:r>
            <a:r>
              <a:rPr lang="cs-CZ" i="1" dirty="0" err="1"/>
              <a:t>L</a:t>
            </a:r>
            <a:r>
              <a:rPr lang="cs-CZ" i="1" baseline="-25000" dirty="0" err="1"/>
              <a:t>e</a:t>
            </a:r>
            <a:r>
              <a:rPr lang="cs-CZ" dirty="0"/>
              <a:t> = </a:t>
            </a:r>
            <a:r>
              <a:rPr lang="cs-CZ" dirty="0" err="1"/>
              <a:t>const</a:t>
            </a:r>
            <a:r>
              <a:rPr lang="cs-CZ" dirty="0"/>
              <a:t>.</a:t>
            </a:r>
          </a:p>
        </p:txBody>
      </p:sp>
      <p:sp>
        <p:nvSpPr>
          <p:cNvPr id="61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Uniform Lambertian light source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</a:t>
            </a:r>
            <a:endParaRPr lang="en-US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407FE34-4F94-415D-AA4A-72423CC5A4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Reminders &amp; org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72DF7F7-2CBC-4AFE-BC69-B1BEB0D775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Renderings due next week</a:t>
            </a:r>
          </a:p>
          <a:p>
            <a:pPr lvl="1"/>
            <a:r>
              <a:rPr lang="en-US" dirty="0"/>
              <a:t>Upload to google drive, show on the big screen, 5 minutes per team (how many teams do we have)</a:t>
            </a:r>
          </a:p>
          <a:p>
            <a:r>
              <a:rPr lang="en-US" dirty="0"/>
              <a:t>Papers for presentations in the lab – 7.11., 21.11,</a:t>
            </a:r>
          </a:p>
          <a:p>
            <a:pPr lvl="1"/>
            <a:r>
              <a:rPr lang="en-US" dirty="0"/>
              <a:t>ACM TOG special issue on production rendering</a:t>
            </a:r>
            <a:br>
              <a:rPr lang="en-US" dirty="0"/>
            </a:br>
            <a:r>
              <a:rPr lang="en-US" dirty="0">
                <a:hlinkClick r:id="rId2"/>
              </a:rPr>
              <a:t>https://dl.acm.org/citation.cfm?id=3243123&amp;picked=prox</a:t>
            </a:r>
            <a:endParaRPr lang="en-US" dirty="0"/>
          </a:p>
          <a:p>
            <a:r>
              <a:rPr lang="en-US" dirty="0"/>
              <a:t>Reminder – choose papers for the exam</a:t>
            </a:r>
          </a:p>
          <a:p>
            <a:pPr lvl="1"/>
            <a:r>
              <a:rPr lang="en-US" dirty="0">
                <a:hlinkClick r:id="rId3"/>
              </a:rPr>
              <a:t>http://kesen.realtimerendering.com/</a:t>
            </a:r>
            <a:endParaRPr lang="en-US" dirty="0"/>
          </a:p>
          <a:p>
            <a:r>
              <a:rPr lang="en-US" dirty="0"/>
              <a:t>Log your choices here</a:t>
            </a:r>
          </a:p>
          <a:p>
            <a:pPr lvl="1"/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docs.google.com/document/d/128e4Dgh0IvH64DI6Ohu2eRGth0m5i8WlKpDwNyJzpVM/edit?usp=sharing</a:t>
            </a:r>
            <a:endParaRPr lang="en-US" dirty="0" smtClean="0"/>
          </a:p>
          <a:p>
            <a:r>
              <a:rPr lang="en-US" dirty="0"/>
              <a:t>Decide assignments track vs. individual project track by Wed, Oct 31</a:t>
            </a:r>
            <a:r>
              <a:rPr lang="en-US" baseline="30000" dirty="0"/>
              <a:t>st</a:t>
            </a:r>
            <a:r>
              <a:rPr lang="en-US" dirty="0"/>
              <a:t> 2018.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2CFB3D2-7404-4E11-B3DD-480DB04F5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28527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Uniform Lambertian light source</a:t>
            </a:r>
            <a:endParaRPr lang="cs-CZ" dirty="0"/>
          </a:p>
        </p:txBody>
      </p:sp>
      <p:sp>
        <p:nvSpPr>
          <p:cNvPr id="41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31454"/>
            <a:ext cx="8229600" cy="5149874"/>
          </a:xfrm>
        </p:spPr>
        <p:txBody>
          <a:bodyPr/>
          <a:lstStyle/>
          <a:p>
            <a:pPr lvl="1" eaLnBrk="1" hangingPunct="1">
              <a:buNone/>
            </a:pPr>
            <a:endParaRPr lang="cs-CZ" sz="2000" i="1" dirty="0"/>
          </a:p>
          <a:p>
            <a:endParaRPr lang="cs-CZ" i="1" dirty="0"/>
          </a:p>
          <a:p>
            <a:r>
              <a:rPr lang="cs-CZ" i="1" dirty="0" err="1"/>
              <a:t>L</a:t>
            </a:r>
            <a:r>
              <a:rPr lang="cs-CZ" i="1" baseline="-25000" dirty="0" err="1"/>
              <a:t>e</a:t>
            </a:r>
            <a:r>
              <a:rPr lang="cs-CZ" dirty="0"/>
              <a:t>(</a:t>
            </a:r>
            <a:r>
              <a:rPr lang="cs-CZ" b="1" dirty="0"/>
              <a:t>x</a:t>
            </a:r>
            <a:r>
              <a:rPr lang="cs-CZ" dirty="0"/>
              <a:t>,</a:t>
            </a:r>
            <a:r>
              <a:rPr lang="en-US" dirty="0"/>
              <a:t> </a:t>
            </a:r>
            <a:r>
              <a:rPr lang="cs-CZ" dirty="0">
                <a:latin typeface="Symbol" pitchFamily="18" charset="2"/>
              </a:rPr>
              <a:t>w</a:t>
            </a:r>
            <a:r>
              <a:rPr lang="cs-CZ" dirty="0"/>
              <a:t>) </a:t>
            </a:r>
            <a:r>
              <a:rPr lang="en-US" dirty="0"/>
              <a:t>is constant in </a:t>
            </a:r>
            <a:r>
              <a:rPr lang="cs-CZ" b="1" dirty="0"/>
              <a:t>x</a:t>
            </a:r>
            <a:r>
              <a:rPr lang="cs-CZ" dirty="0"/>
              <a:t> </a:t>
            </a:r>
            <a:r>
              <a:rPr lang="en-US" dirty="0"/>
              <a:t>and </a:t>
            </a:r>
            <a:r>
              <a:rPr lang="cs-CZ" b="1" dirty="0">
                <a:latin typeface="Symbol" pitchFamily="18" charset="2"/>
              </a:rPr>
              <a:t>w</a:t>
            </a:r>
          </a:p>
          <a:p>
            <a:pPr lvl="1"/>
            <a:endParaRPr lang="cs-CZ" dirty="0"/>
          </a:p>
          <a:p>
            <a:pPr algn="ctr">
              <a:buNone/>
            </a:pPr>
            <a:r>
              <a:rPr lang="cs-CZ" b="1" dirty="0" err="1">
                <a:latin typeface="Symbol" pitchFamily="18" charset="2"/>
              </a:rPr>
              <a:t>F</a:t>
            </a:r>
            <a:r>
              <a:rPr lang="cs-CZ" b="1" i="1" baseline="-25000" dirty="0" err="1"/>
              <a:t>e</a:t>
            </a:r>
            <a:r>
              <a:rPr lang="cs-CZ" b="1" dirty="0"/>
              <a:t> = A </a:t>
            </a:r>
            <a:r>
              <a:rPr lang="cs-CZ" b="1" dirty="0" err="1"/>
              <a:t>B</a:t>
            </a:r>
            <a:r>
              <a:rPr lang="cs-CZ" b="1" i="1" baseline="-25000" dirty="0" err="1"/>
              <a:t>e</a:t>
            </a:r>
            <a:r>
              <a:rPr lang="cs-CZ" b="1" i="1" dirty="0"/>
              <a:t> = </a:t>
            </a:r>
            <a:r>
              <a:rPr lang="cs-CZ" b="1" dirty="0">
                <a:latin typeface="Symbol" pitchFamily="18" charset="2"/>
              </a:rPr>
              <a:t>p </a:t>
            </a:r>
            <a:r>
              <a:rPr lang="cs-CZ" b="1" dirty="0"/>
              <a:t>A</a:t>
            </a:r>
            <a:r>
              <a:rPr lang="cs-CZ" b="1" dirty="0">
                <a:latin typeface="Symbol" pitchFamily="18" charset="2"/>
              </a:rPr>
              <a:t> </a:t>
            </a:r>
            <a:r>
              <a:rPr lang="cs-CZ" b="1" i="1" dirty="0" err="1"/>
              <a:t>L</a:t>
            </a:r>
            <a:r>
              <a:rPr lang="cs-CZ" b="1" i="1" baseline="-25000" dirty="0" err="1"/>
              <a:t>e</a:t>
            </a:r>
            <a:endParaRPr lang="cs-CZ" b="1" dirty="0"/>
          </a:p>
        </p:txBody>
      </p:sp>
      <p:sp>
        <p:nvSpPr>
          <p:cNvPr id="4103" name="Rectangle 5"/>
          <p:cNvSpPr>
            <a:spLocks noChangeArrowheads="1"/>
          </p:cNvSpPr>
          <p:nvPr/>
        </p:nvSpPr>
        <p:spPr bwMode="auto">
          <a:xfrm>
            <a:off x="6444208" y="3789040"/>
            <a:ext cx="4392612" cy="169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69925" lvl="1" indent="-325438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</a:pPr>
            <a:endParaRPr lang="cs-CZ" sz="2000" i="1" dirty="0">
              <a:solidFill>
                <a:srgbClr val="FF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</a:t>
            </a:r>
            <a:endParaRPr lang="en-US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Pen &amp; Paper exercises</a:t>
            </a:r>
            <a:endParaRPr lang="en-US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8848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147248" cy="4925144"/>
          </a:xfrm>
        </p:spPr>
        <p:txBody>
          <a:bodyPr/>
          <a:lstStyle/>
          <a:p>
            <a:pPr eaLnBrk="1" hangingPunct="1"/>
            <a:r>
              <a:rPr lang="en-US" dirty="0"/>
              <a:t>Calculate the surface area of a unit sphere.</a:t>
            </a:r>
            <a:endParaRPr lang="cs-CZ" dirty="0"/>
          </a:p>
          <a:p>
            <a:pPr eaLnBrk="1" hangingPunct="1"/>
            <a:endParaRPr lang="cs-CZ" dirty="0"/>
          </a:p>
          <a:p>
            <a:pPr eaLnBrk="1" hangingPunct="1"/>
            <a:r>
              <a:rPr lang="en-US" dirty="0"/>
              <a:t>Calculate the surface area of a spherical cap delimited by the angle </a:t>
            </a:r>
            <a:r>
              <a:rPr lang="cs-CZ" dirty="0">
                <a:latin typeface="Symbol" pitchFamily="18" charset="2"/>
              </a:rPr>
              <a:t>q</a:t>
            </a:r>
            <a:r>
              <a:rPr lang="cs-CZ" baseline="-25000" dirty="0"/>
              <a:t>0</a:t>
            </a:r>
            <a:r>
              <a:rPr lang="en-US" dirty="0"/>
              <a:t> measured from the north pole</a:t>
            </a:r>
            <a:r>
              <a:rPr lang="cs-CZ" dirty="0"/>
              <a:t>.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Calculate the surface area of a spherical wedge with angle</a:t>
            </a:r>
            <a:r>
              <a:rPr lang="cs-CZ" dirty="0"/>
              <a:t> </a:t>
            </a:r>
            <a:r>
              <a:rPr lang="cs-CZ" dirty="0">
                <a:latin typeface="Symbol" pitchFamily="18" charset="2"/>
              </a:rPr>
              <a:t>f</a:t>
            </a:r>
            <a:r>
              <a:rPr lang="cs-CZ" baseline="-25000" dirty="0"/>
              <a:t>0</a:t>
            </a:r>
            <a:r>
              <a:rPr lang="cs-CZ" dirty="0"/>
              <a:t>.</a:t>
            </a:r>
          </a:p>
        </p:txBody>
      </p:sp>
      <p:sp>
        <p:nvSpPr>
          <p:cNvPr id="61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Surface area of a (subset of a) sphere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What is the solid angle under which we observe an (infinite) plane from a point outside of the plane</a:t>
            </a:r>
            <a:r>
              <a:rPr lang="cs-CZ" dirty="0"/>
              <a:t>?</a:t>
            </a:r>
          </a:p>
          <a:p>
            <a:pPr eaLnBrk="1" hangingPunct="1"/>
            <a:endParaRPr lang="cs-CZ" dirty="0"/>
          </a:p>
          <a:p>
            <a:pPr eaLnBrk="1" hangingPunct="1"/>
            <a:r>
              <a:rPr lang="en-US" dirty="0"/>
              <a:t>Calculate the solid angle under which we observe a sphere with radius </a:t>
            </a:r>
            <a:r>
              <a:rPr lang="cs-CZ" i="1" dirty="0"/>
              <a:t>R</a:t>
            </a:r>
            <a:r>
              <a:rPr lang="cs-CZ" dirty="0"/>
              <a:t>, </a:t>
            </a:r>
            <a:r>
              <a:rPr lang="en-US" dirty="0"/>
              <a:t>the center of which is at the distance </a:t>
            </a:r>
            <a:r>
              <a:rPr lang="en-US" i="1" dirty="0"/>
              <a:t>D</a:t>
            </a:r>
            <a:r>
              <a:rPr lang="en-US" dirty="0"/>
              <a:t> from the observer.</a:t>
            </a:r>
            <a:endParaRPr lang="cs-CZ" dirty="0"/>
          </a:p>
          <a:p>
            <a:pPr eaLnBrk="1" hangingPunct="1"/>
            <a:endParaRPr lang="cs-CZ" dirty="0"/>
          </a:p>
          <a:p>
            <a:pPr eaLnBrk="1" hangingPunct="1"/>
            <a:endParaRPr lang="en-US" dirty="0"/>
          </a:p>
        </p:txBody>
      </p:sp>
      <p:sp>
        <p:nvSpPr>
          <p:cNvPr id="61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Solid angle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Isotropic point light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Q: </a:t>
            </a:r>
            <a:r>
              <a:rPr lang="en-US" dirty="0"/>
              <a:t>What is the emitted power (flux) of an isotropic point light source with intensity that is a constant </a:t>
            </a:r>
            <a:r>
              <a:rPr lang="en-US" i="1" dirty="0"/>
              <a:t>I</a:t>
            </a:r>
            <a:r>
              <a:rPr lang="en-US" dirty="0"/>
              <a:t> in all directions?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</a:t>
            </a:r>
            <a:endParaRPr lang="en-US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Isotropic point light</a:t>
            </a:r>
          </a:p>
        </p:txBody>
      </p:sp>
      <p:sp>
        <p:nvSpPr>
          <p:cNvPr id="10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b="1" dirty="0"/>
              <a:t>A: </a:t>
            </a:r>
            <a:r>
              <a:rPr lang="en-US" dirty="0"/>
              <a:t>Total flux</a:t>
            </a:r>
            <a:r>
              <a:rPr lang="cs-CZ" dirty="0"/>
              <a:t>:</a:t>
            </a:r>
          </a:p>
          <a:p>
            <a:pPr eaLnBrk="1" hangingPunct="1"/>
            <a:endParaRPr lang="en-US" dirty="0"/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500815"/>
              </p:ext>
            </p:extLst>
          </p:nvPr>
        </p:nvGraphicFramePr>
        <p:xfrm>
          <a:off x="392113" y="2051050"/>
          <a:ext cx="4533900" cy="2746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94" name="Rovnice" r:id="rId3" imgW="2133360" imgH="1295280" progId="Equation.3">
                  <p:embed/>
                </p:oleObj>
              </mc:Choice>
              <mc:Fallback>
                <p:oleObj name="Rovnice" r:id="rId3" imgW="2133360" imgH="12952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113" y="2051050"/>
                        <a:ext cx="4533900" cy="2746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5"/>
          <p:cNvGraphicFramePr>
            <a:graphicFrameLocks noChangeAspect="1"/>
          </p:cNvGraphicFramePr>
          <p:nvPr/>
        </p:nvGraphicFramePr>
        <p:xfrm>
          <a:off x="827088" y="5229225"/>
          <a:ext cx="998537" cy="83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95" name="Rovnice" r:id="rId5" imgW="469800" imgH="393480" progId="Equation.3">
                  <p:embed/>
                </p:oleObj>
              </mc:Choice>
              <mc:Fallback>
                <p:oleObj name="Rovnice" r:id="rId5" imgW="469800" imgH="39348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5229225"/>
                        <a:ext cx="998537" cy="835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8" name="Object 6"/>
          <p:cNvGraphicFramePr>
            <a:graphicFrameLocks noChangeAspect="1"/>
          </p:cNvGraphicFramePr>
          <p:nvPr/>
        </p:nvGraphicFramePr>
        <p:xfrm>
          <a:off x="5076825" y="2206625"/>
          <a:ext cx="3570288" cy="352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96" name="CorelDRAW" r:id="rId7" imgW="4599360" imgH="4599360" progId="CorelDRAW.Graphic.11">
                  <p:embed/>
                </p:oleObj>
              </mc:Choice>
              <mc:Fallback>
                <p:oleObj name="CorelDRAW" r:id="rId7" imgW="4599360" imgH="4599360" progId="CorelDRAW.Graphic.11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825" y="2206625"/>
                        <a:ext cx="3570288" cy="3527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</a:t>
            </a:r>
            <a:endParaRPr lang="en-US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Cosine spot light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the power (flux) of a point source with radiant intensity given by:</a:t>
            </a:r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2867025" y="2636838"/>
          <a:ext cx="3187700" cy="554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2" name="Rovnice" r:id="rId3" imgW="1460160" imgH="253800" progId="Equation.3">
                  <p:embed/>
                </p:oleObj>
              </mc:Choice>
              <mc:Fallback>
                <p:oleObj name="Rovnice" r:id="rId3" imgW="1460160" imgH="2538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67025" y="2636838"/>
                        <a:ext cx="3187700" cy="554037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rgbClr val="FFFF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</a:t>
            </a:r>
            <a:endParaRPr lang="en-US" alt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5" cstate="print"/>
          <a:srcRect l="8323" t="22882" r="53106" b="45647"/>
          <a:stretch/>
        </p:blipFill>
        <p:spPr bwMode="auto">
          <a:xfrm>
            <a:off x="2627784" y="3646850"/>
            <a:ext cx="3526972" cy="2157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bdélník 7"/>
          <p:cNvSpPr/>
          <p:nvPr/>
        </p:nvSpPr>
        <p:spPr>
          <a:xfrm>
            <a:off x="5364088" y="3789040"/>
            <a:ext cx="790668" cy="8640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the power (flux) of a point light source with radiant intensity given by: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2712898"/>
            <a:ext cx="4627245" cy="158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Spotlight with linear angular fall-off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CG III (NPGR010) - J. Křivánek</a:t>
            </a:r>
            <a:endParaRPr lang="en-US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Hrany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Hrany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rany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rany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rany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rany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rany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rany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rany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rany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4647</TotalTime>
  <Words>709</Words>
  <Application>Microsoft Office PowerPoint</Application>
  <PresentationFormat>Předvádění na obrazovce (4:3)</PresentationFormat>
  <Paragraphs>90</Paragraphs>
  <Slides>20</Slides>
  <Notes>0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2</vt:i4>
      </vt:variant>
      <vt:variant>
        <vt:lpstr>Nadpisy snímků</vt:lpstr>
      </vt:variant>
      <vt:variant>
        <vt:i4>20</vt:i4>
      </vt:variant>
    </vt:vector>
  </HeadingPairs>
  <TitlesOfParts>
    <vt:vector size="23" baseType="lpstr">
      <vt:lpstr>Hrany</vt:lpstr>
      <vt:lpstr>Rovnice</vt:lpstr>
      <vt:lpstr>CorelDRAW</vt:lpstr>
      <vt:lpstr>Computer Graphics III  Spherical integrals, Light &amp; Radiometry – Exercises</vt:lpstr>
      <vt:lpstr>Reminders &amp; org</vt:lpstr>
      <vt:lpstr>Pen &amp; Paper exercises</vt:lpstr>
      <vt:lpstr>Surface area of a (subset of a) sphere</vt:lpstr>
      <vt:lpstr>Solid angle</vt:lpstr>
      <vt:lpstr>Isotropic point light</vt:lpstr>
      <vt:lpstr>Isotropic point light</vt:lpstr>
      <vt:lpstr>Cosine spot light</vt:lpstr>
      <vt:lpstr>Spotlight with linear angular fall-off</vt:lpstr>
      <vt:lpstr>Výpočet</vt:lpstr>
      <vt:lpstr>Irradiance due to a Lambertian light source</vt:lpstr>
      <vt:lpstr>Prezentace aplikace PowerPoint</vt:lpstr>
      <vt:lpstr>Prezentace aplikace PowerPoint</vt:lpstr>
      <vt:lpstr>Irradiance due to a point source</vt:lpstr>
      <vt:lpstr>Irradiance due to a point source</vt:lpstr>
      <vt:lpstr>Area light sources</vt:lpstr>
      <vt:lpstr>Diffuse (Lambertian) light source</vt:lpstr>
      <vt:lpstr>Diffuse (Lambertian) light source</vt:lpstr>
      <vt:lpstr>Uniform Lambertian light source</vt:lpstr>
      <vt:lpstr>Uniform Lambertian light source</vt:lpstr>
    </vt:vector>
  </TitlesOfParts>
  <Company>CTU Prague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Radiometrie - Cvičení - Počítačová grafika III (NPGR010)</dc:title>
  <dc:creator>Jaroslav Křivánek</dc:creator>
  <cp:lastModifiedBy>jarda</cp:lastModifiedBy>
  <cp:revision>2913</cp:revision>
  <dcterms:created xsi:type="dcterms:W3CDTF">2006-11-17T09:10:54Z</dcterms:created>
  <dcterms:modified xsi:type="dcterms:W3CDTF">2018-10-29T11:17:39Z</dcterms:modified>
</cp:coreProperties>
</file>